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9" r:id="rId2"/>
    <p:sldId id="262" r:id="rId3"/>
    <p:sldId id="344" r:id="rId4"/>
    <p:sldId id="328" r:id="rId5"/>
    <p:sldId id="263" r:id="rId6"/>
    <p:sldId id="266" r:id="rId7"/>
    <p:sldId id="329" r:id="rId8"/>
    <p:sldId id="342" r:id="rId9"/>
    <p:sldId id="341" r:id="rId10"/>
    <p:sldId id="295" r:id="rId11"/>
    <p:sldId id="345" r:id="rId1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72" y="4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53AC2F-8CF1-4B3B-8FC3-25DA46CDE4B1}"/>
              </a:ext>
            </a:extLst>
          </p:cNvPr>
          <p:cNvSpPr>
            <a:spLocks noGrp="1"/>
          </p:cNvSpPr>
          <p:nvPr>
            <p:ph type="hdr" sz="quarter"/>
          </p:nvPr>
        </p:nvSpPr>
        <p:spPr>
          <a:xfrm>
            <a:off x="0" y="0"/>
            <a:ext cx="3037840" cy="464820"/>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CA"/>
          </a:p>
        </p:txBody>
      </p:sp>
      <p:sp>
        <p:nvSpPr>
          <p:cNvPr id="3" name="Date Placeholder 2">
            <a:extLst>
              <a:ext uri="{FF2B5EF4-FFF2-40B4-BE49-F238E27FC236}">
                <a16:creationId xmlns:a16="http://schemas.microsoft.com/office/drawing/2014/main" id="{D7D4FC73-EADC-417E-94B0-40F40E548535}"/>
              </a:ext>
            </a:extLst>
          </p:cNvPr>
          <p:cNvSpPr>
            <a:spLocks noGrp="1"/>
          </p:cNvSpPr>
          <p:nvPr>
            <p:ph type="dt" idx="1"/>
          </p:nvPr>
        </p:nvSpPr>
        <p:spPr>
          <a:xfrm>
            <a:off x="3970938" y="0"/>
            <a:ext cx="3037840" cy="464820"/>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10ED3031-1A4B-4586-AB78-42255FE124ED}" type="datetimeFigureOut">
              <a:rPr lang="en-CA"/>
              <a:pPr>
                <a:defRPr/>
              </a:pPr>
              <a:t>2018-07-03</a:t>
            </a:fld>
            <a:endParaRPr lang="en-CA"/>
          </a:p>
        </p:txBody>
      </p:sp>
      <p:sp>
        <p:nvSpPr>
          <p:cNvPr id="4" name="Slide Image Placeholder 3">
            <a:extLst>
              <a:ext uri="{FF2B5EF4-FFF2-40B4-BE49-F238E27FC236}">
                <a16:creationId xmlns:a16="http://schemas.microsoft.com/office/drawing/2014/main" id="{4A948F06-93D6-4A3D-BE6D-D32AC3C98EE3}"/>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CA" noProof="0"/>
          </a:p>
        </p:txBody>
      </p:sp>
      <p:sp>
        <p:nvSpPr>
          <p:cNvPr id="5" name="Notes Placeholder 4">
            <a:extLst>
              <a:ext uri="{FF2B5EF4-FFF2-40B4-BE49-F238E27FC236}">
                <a16:creationId xmlns:a16="http://schemas.microsoft.com/office/drawing/2014/main" id="{81AC14F2-6B92-4EDB-90A7-C16457740637}"/>
              </a:ext>
            </a:extLst>
          </p:cNvPr>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AC1F3A8D-9865-4DC4-B3D8-F61899A5B6C4}"/>
              </a:ext>
            </a:extLst>
          </p:cNvPr>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CA"/>
          </a:p>
        </p:txBody>
      </p:sp>
      <p:sp>
        <p:nvSpPr>
          <p:cNvPr id="7" name="Slide Number Placeholder 6">
            <a:extLst>
              <a:ext uri="{FF2B5EF4-FFF2-40B4-BE49-F238E27FC236}">
                <a16:creationId xmlns:a16="http://schemas.microsoft.com/office/drawing/2014/main" id="{BF37C1F3-D92F-45AA-B023-9D32570F5B4F}"/>
              </a:ext>
            </a:extLst>
          </p:cNvPr>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0401A425-3578-4C3A-8B20-B2FB9E690696}"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401A425-3578-4C3A-8B20-B2FB9E690696}" type="slidenum">
              <a:rPr lang="en-CA" altLang="en-US" smtClean="0"/>
              <a:pPr>
                <a:defRPr/>
              </a:pPr>
              <a:t>1</a:t>
            </a:fld>
            <a:endParaRPr lang="en-CA" altLang="en-US"/>
          </a:p>
        </p:txBody>
      </p:sp>
    </p:spTree>
    <p:extLst>
      <p:ext uri="{BB962C8B-B14F-4D97-AF65-F5344CB8AC3E}">
        <p14:creationId xmlns:p14="http://schemas.microsoft.com/office/powerpoint/2010/main" val="870898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401A425-3578-4C3A-8B20-B2FB9E690696}" type="slidenum">
              <a:rPr lang="en-CA" altLang="en-US" smtClean="0"/>
              <a:pPr>
                <a:defRPr/>
              </a:pPr>
              <a:t>2</a:t>
            </a:fld>
            <a:endParaRPr lang="en-CA" altLang="en-US"/>
          </a:p>
        </p:txBody>
      </p:sp>
    </p:spTree>
    <p:extLst>
      <p:ext uri="{BB962C8B-B14F-4D97-AF65-F5344CB8AC3E}">
        <p14:creationId xmlns:p14="http://schemas.microsoft.com/office/powerpoint/2010/main" val="2716338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401A425-3578-4C3A-8B20-B2FB9E690696}" type="slidenum">
              <a:rPr lang="en-CA" altLang="en-US" smtClean="0"/>
              <a:pPr>
                <a:defRPr/>
              </a:pPr>
              <a:t>5</a:t>
            </a:fld>
            <a:endParaRPr lang="en-CA" altLang="en-US"/>
          </a:p>
        </p:txBody>
      </p:sp>
    </p:spTree>
    <p:extLst>
      <p:ext uri="{BB962C8B-B14F-4D97-AF65-F5344CB8AC3E}">
        <p14:creationId xmlns:p14="http://schemas.microsoft.com/office/powerpoint/2010/main" val="1719846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401A425-3578-4C3A-8B20-B2FB9E690696}" type="slidenum">
              <a:rPr lang="en-CA" altLang="en-US" smtClean="0"/>
              <a:pPr>
                <a:defRPr/>
              </a:pPr>
              <a:t>6</a:t>
            </a:fld>
            <a:endParaRPr lang="en-CA" altLang="en-US"/>
          </a:p>
        </p:txBody>
      </p:sp>
    </p:spTree>
    <p:extLst>
      <p:ext uri="{BB962C8B-B14F-4D97-AF65-F5344CB8AC3E}">
        <p14:creationId xmlns:p14="http://schemas.microsoft.com/office/powerpoint/2010/main" val="2709730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401A425-3578-4C3A-8B20-B2FB9E690696}" type="slidenum">
              <a:rPr lang="en-CA" altLang="en-US" smtClean="0"/>
              <a:pPr>
                <a:defRPr/>
              </a:pPr>
              <a:t>7</a:t>
            </a:fld>
            <a:endParaRPr lang="en-CA" altLang="en-US"/>
          </a:p>
        </p:txBody>
      </p:sp>
    </p:spTree>
    <p:extLst>
      <p:ext uri="{BB962C8B-B14F-4D97-AF65-F5344CB8AC3E}">
        <p14:creationId xmlns:p14="http://schemas.microsoft.com/office/powerpoint/2010/main" val="3711889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2"/>
                </a:solidFill>
                <a:latin typeface="+mj-lt"/>
                <a:ea typeface="Open Sans Condensed Light" panose="020B0306030504020204" pitchFamily="34" charset="0"/>
                <a:cs typeface="Open Sans Condensed Light" panose="020B0306030504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914400"/>
          </a:xfrm>
        </p:spPr>
        <p:txBody>
          <a:bodyPr/>
          <a:lstStyle>
            <a:lvl1pPr marL="0" indent="0" algn="ctr">
              <a:buNone/>
              <a:defRPr>
                <a:solidFill>
                  <a:schemeClr val="tx1"/>
                </a:solidFill>
                <a:latin typeface="+mn-lt"/>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81989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600201"/>
            <a:ext cx="8229600" cy="381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58782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003300"/>
          </a:xfrm>
        </p:spPr>
        <p:txBody>
          <a:bodyPr anchor="t"/>
          <a:lstStyle>
            <a:lvl1pPr algn="l">
              <a:defRPr sz="4000" b="1" cap="all">
                <a:solidFill>
                  <a:schemeClr val="accent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2418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402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235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235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078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00845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087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137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3" cy="3975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05376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Tree>
    <p:extLst>
      <p:ext uri="{BB962C8B-B14F-4D97-AF65-F5344CB8AC3E}">
        <p14:creationId xmlns:p14="http://schemas.microsoft.com/office/powerpoint/2010/main" val="28723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FDBFCC5-AD4C-4DCA-A076-02A47088941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EF350C0-D1DD-4A99-B803-7B58C310EE3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25"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Lst>
  <p:txStyles>
    <p:titleStyle>
      <a:lvl1pPr algn="ctr" rtl="0" eaLnBrk="0" fontAlgn="base" hangingPunct="0">
        <a:spcBef>
          <a:spcPct val="0"/>
        </a:spcBef>
        <a:spcAft>
          <a:spcPct val="0"/>
        </a:spcAft>
        <a:defRPr sz="4400" kern="12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Calibri" pitchFamily="34" charset="0"/>
        </a:defRPr>
      </a:lvl2pPr>
      <a:lvl3pPr algn="ctr" rtl="0" eaLnBrk="0" fontAlgn="base" hangingPunct="0">
        <a:spcBef>
          <a:spcPct val="0"/>
        </a:spcBef>
        <a:spcAft>
          <a:spcPct val="0"/>
        </a:spcAft>
        <a:defRPr sz="4400">
          <a:solidFill>
            <a:schemeClr val="accent2"/>
          </a:solidFill>
          <a:latin typeface="Calibri" pitchFamily="34" charset="0"/>
        </a:defRPr>
      </a:lvl3pPr>
      <a:lvl4pPr algn="ctr" rtl="0" eaLnBrk="0" fontAlgn="base" hangingPunct="0">
        <a:spcBef>
          <a:spcPct val="0"/>
        </a:spcBef>
        <a:spcAft>
          <a:spcPct val="0"/>
        </a:spcAft>
        <a:defRPr sz="4400">
          <a:solidFill>
            <a:schemeClr val="accent2"/>
          </a:solidFill>
          <a:latin typeface="Calibri" pitchFamily="34" charset="0"/>
        </a:defRPr>
      </a:lvl4pPr>
      <a:lvl5pPr algn="ctr" rtl="0" eaLnBrk="0" fontAlgn="base" hangingPunct="0">
        <a:spcBef>
          <a:spcPct val="0"/>
        </a:spcBef>
        <a:spcAft>
          <a:spcPct val="0"/>
        </a:spcAft>
        <a:defRPr sz="4400">
          <a:solidFill>
            <a:schemeClr val="accent2"/>
          </a:solidFill>
          <a:latin typeface="Calibri" pitchFamily="34" charset="0"/>
        </a:defRPr>
      </a:lvl5pPr>
      <a:lvl6pPr marL="457200" algn="ctr" rtl="0" fontAlgn="base">
        <a:spcBef>
          <a:spcPct val="0"/>
        </a:spcBef>
        <a:spcAft>
          <a:spcPct val="0"/>
        </a:spcAft>
        <a:defRPr sz="4400">
          <a:solidFill>
            <a:schemeClr val="accent2"/>
          </a:solidFill>
          <a:latin typeface="Calibri" pitchFamily="34" charset="0"/>
        </a:defRPr>
      </a:lvl6pPr>
      <a:lvl7pPr marL="914400" algn="ctr" rtl="0" fontAlgn="base">
        <a:spcBef>
          <a:spcPct val="0"/>
        </a:spcBef>
        <a:spcAft>
          <a:spcPct val="0"/>
        </a:spcAft>
        <a:defRPr sz="4400">
          <a:solidFill>
            <a:schemeClr val="accent2"/>
          </a:solidFill>
          <a:latin typeface="Calibri" pitchFamily="34" charset="0"/>
        </a:defRPr>
      </a:lvl7pPr>
      <a:lvl8pPr marL="1371600" algn="ctr" rtl="0" fontAlgn="base">
        <a:spcBef>
          <a:spcPct val="0"/>
        </a:spcBef>
        <a:spcAft>
          <a:spcPct val="0"/>
        </a:spcAft>
        <a:defRPr sz="4400">
          <a:solidFill>
            <a:schemeClr val="accent2"/>
          </a:solidFill>
          <a:latin typeface="Calibri" pitchFamily="34" charset="0"/>
        </a:defRPr>
      </a:lvl8pPr>
      <a:lvl9pPr marL="1828800" algn="ctr" rtl="0" fontAlgn="base">
        <a:spcBef>
          <a:spcPct val="0"/>
        </a:spcBef>
        <a:spcAft>
          <a:spcPct val="0"/>
        </a:spcAft>
        <a:defRPr sz="4400">
          <a:solidFill>
            <a:schemeClr val="accent2"/>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69B15-5CD6-449B-BEE4-E0DC2AF0F04C}"/>
              </a:ext>
            </a:extLst>
          </p:cNvPr>
          <p:cNvSpPr>
            <a:spLocks noGrp="1"/>
          </p:cNvSpPr>
          <p:nvPr>
            <p:ph type="title"/>
          </p:nvPr>
        </p:nvSpPr>
        <p:spPr>
          <a:xfrm>
            <a:off x="381000" y="1752600"/>
            <a:ext cx="8229600" cy="1143000"/>
          </a:xfrm>
        </p:spPr>
        <p:txBody>
          <a:bodyPr/>
          <a:lstStyle/>
          <a:p>
            <a:br>
              <a:rPr lang="en-US" dirty="0"/>
            </a:br>
            <a:r>
              <a:rPr lang="en-US" dirty="0"/>
              <a:t>Canada’s Recognition and Implementation of Indigenous Rights Framework </a:t>
            </a:r>
          </a:p>
        </p:txBody>
      </p:sp>
    </p:spTree>
    <p:extLst>
      <p:ext uri="{BB962C8B-B14F-4D97-AF65-F5344CB8AC3E}">
        <p14:creationId xmlns:p14="http://schemas.microsoft.com/office/powerpoint/2010/main" val="2504994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8FA2792A-115F-4371-B3B5-0EC33780C218}"/>
              </a:ext>
            </a:extLst>
          </p:cNvPr>
          <p:cNvSpPr>
            <a:spLocks noGrp="1"/>
          </p:cNvSpPr>
          <p:nvPr>
            <p:ph type="title"/>
          </p:nvPr>
        </p:nvSpPr>
        <p:spPr>
          <a:xfrm>
            <a:off x="457200" y="20638"/>
            <a:ext cx="8229600" cy="1143000"/>
          </a:xfrm>
        </p:spPr>
        <p:txBody>
          <a:bodyPr/>
          <a:lstStyle/>
          <a:p>
            <a:r>
              <a:rPr lang="en-US" altLang="en-US" dirty="0"/>
              <a:t>Nation-to-Nation</a:t>
            </a:r>
          </a:p>
        </p:txBody>
      </p:sp>
      <p:pic>
        <p:nvPicPr>
          <p:cNvPr id="35843" name="Picture 9">
            <a:extLst>
              <a:ext uri="{FF2B5EF4-FFF2-40B4-BE49-F238E27FC236}">
                <a16:creationId xmlns:a16="http://schemas.microsoft.com/office/drawing/2014/main" id="{45FE9D89-F78B-45CF-ACB9-E7AC015BC1B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95600" y="1204071"/>
            <a:ext cx="3109120" cy="1213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844" name="Group 15">
            <a:extLst>
              <a:ext uri="{FF2B5EF4-FFF2-40B4-BE49-F238E27FC236}">
                <a16:creationId xmlns:a16="http://schemas.microsoft.com/office/drawing/2014/main" id="{2F2FF5A7-7E5E-4CF5-BD64-9D721888F711}"/>
              </a:ext>
            </a:extLst>
          </p:cNvPr>
          <p:cNvGrpSpPr>
            <a:grpSpLocks/>
          </p:cNvGrpSpPr>
          <p:nvPr/>
        </p:nvGrpSpPr>
        <p:grpSpPr bwMode="auto">
          <a:xfrm>
            <a:off x="1676400" y="2836022"/>
            <a:ext cx="2362200" cy="1394729"/>
            <a:chOff x="1809750" y="3409950"/>
            <a:chExt cx="2266950" cy="2181225"/>
          </a:xfrm>
        </p:grpSpPr>
        <p:sp>
          <p:nvSpPr>
            <p:cNvPr id="11" name="Oval 10">
              <a:extLst>
                <a:ext uri="{FF2B5EF4-FFF2-40B4-BE49-F238E27FC236}">
                  <a16:creationId xmlns:a16="http://schemas.microsoft.com/office/drawing/2014/main" id="{CFF0157B-77B4-4C20-AD33-BDF32929B853}"/>
                </a:ext>
              </a:extLst>
            </p:cNvPr>
            <p:cNvSpPr/>
            <p:nvPr/>
          </p:nvSpPr>
          <p:spPr bwMode="auto">
            <a:xfrm>
              <a:off x="1809750" y="3409950"/>
              <a:ext cx="2266950" cy="2181225"/>
            </a:xfrm>
            <a:prstGeom prst="ellipse">
              <a:avLst/>
            </a:prstGeom>
            <a:solidFill>
              <a:schemeClr val="accent2">
                <a:lumMod val="40000"/>
                <a:lumOff val="60000"/>
              </a:schemeClr>
            </a:solidFill>
            <a:ln w="9525" cap="flat" cmpd="sng" algn="ctr">
              <a:solidFill>
                <a:schemeClr val="tx1"/>
              </a:solidFill>
              <a:prstDash val="solid"/>
              <a:miter lim="800000"/>
              <a:headEnd type="none" w="med" len="med"/>
              <a:tailEnd type="none" w="med" len="med"/>
            </a:ln>
            <a:effectLst/>
          </p:spPr>
          <p:txBody>
            <a:bodyPr wrap="none"/>
            <a:lstStyle/>
            <a:p>
              <a:pPr eaLnBrk="1" hangingPunct="1">
                <a:defRPr/>
              </a:pPr>
              <a:endParaRPr lang="en-US" sz="2400">
                <a:latin typeface="Times New Roman" pitchFamily="18" charset="0"/>
              </a:endParaRPr>
            </a:p>
          </p:txBody>
        </p:sp>
        <p:sp>
          <p:nvSpPr>
            <p:cNvPr id="35850" name="TextBox 12">
              <a:extLst>
                <a:ext uri="{FF2B5EF4-FFF2-40B4-BE49-F238E27FC236}">
                  <a16:creationId xmlns:a16="http://schemas.microsoft.com/office/drawing/2014/main" id="{0387D850-0002-4667-99B4-E74B1ED69132}"/>
                </a:ext>
              </a:extLst>
            </p:cNvPr>
            <p:cNvSpPr txBox="1">
              <a:spLocks noChangeArrowheads="1"/>
            </p:cNvSpPr>
            <p:nvPr/>
          </p:nvSpPr>
          <p:spPr bwMode="auto">
            <a:xfrm>
              <a:off x="2317340" y="3995827"/>
              <a:ext cx="14001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Arial" panose="020B0604020202020204" pitchFamily="34" charset="0"/>
                </a:rPr>
                <a:t>Indigenous Jurisdiction</a:t>
              </a:r>
            </a:p>
          </p:txBody>
        </p:sp>
      </p:grpSp>
      <p:grpSp>
        <p:nvGrpSpPr>
          <p:cNvPr id="35845" name="Group 14">
            <a:extLst>
              <a:ext uri="{FF2B5EF4-FFF2-40B4-BE49-F238E27FC236}">
                <a16:creationId xmlns:a16="http://schemas.microsoft.com/office/drawing/2014/main" id="{0B5E0701-4991-48AF-8F8C-641D22B85D4A}"/>
              </a:ext>
            </a:extLst>
          </p:cNvPr>
          <p:cNvGrpSpPr>
            <a:grpSpLocks/>
          </p:cNvGrpSpPr>
          <p:nvPr/>
        </p:nvGrpSpPr>
        <p:grpSpPr bwMode="auto">
          <a:xfrm>
            <a:off x="4759744" y="2860506"/>
            <a:ext cx="2489948" cy="1379766"/>
            <a:chOff x="4281204" y="2387627"/>
            <a:chExt cx="2266950" cy="2181225"/>
          </a:xfrm>
        </p:grpSpPr>
        <p:sp>
          <p:nvSpPr>
            <p:cNvPr id="12" name="Oval 11">
              <a:extLst>
                <a:ext uri="{FF2B5EF4-FFF2-40B4-BE49-F238E27FC236}">
                  <a16:creationId xmlns:a16="http://schemas.microsoft.com/office/drawing/2014/main" id="{38356035-15A1-4431-A9B6-541AE9DBF8DC}"/>
                </a:ext>
              </a:extLst>
            </p:cNvPr>
            <p:cNvSpPr/>
            <p:nvPr/>
          </p:nvSpPr>
          <p:spPr bwMode="auto">
            <a:xfrm>
              <a:off x="4281204" y="2387627"/>
              <a:ext cx="2266950" cy="2181225"/>
            </a:xfrm>
            <a:prstGeom prst="ellipse">
              <a:avLst/>
            </a:prstGeom>
            <a:solidFill>
              <a:schemeClr val="accent2">
                <a:lumMod val="40000"/>
                <a:lumOff val="60000"/>
              </a:schemeClr>
            </a:solidFill>
            <a:ln w="9525" cap="flat" cmpd="sng" algn="ctr">
              <a:solidFill>
                <a:schemeClr val="tx1"/>
              </a:solidFill>
              <a:prstDash val="solid"/>
              <a:miter lim="800000"/>
              <a:headEnd type="none" w="med" len="med"/>
              <a:tailEnd type="none" w="med" len="med"/>
            </a:ln>
            <a:effectLst/>
          </p:spPr>
          <p:txBody>
            <a:bodyPr wrap="none"/>
            <a:lstStyle/>
            <a:p>
              <a:pPr eaLnBrk="1" hangingPunct="1">
                <a:defRPr/>
              </a:pPr>
              <a:endParaRPr lang="en-US" sz="2400">
                <a:latin typeface="Times New Roman" pitchFamily="18" charset="0"/>
              </a:endParaRPr>
            </a:p>
          </p:txBody>
        </p:sp>
        <p:sp>
          <p:nvSpPr>
            <p:cNvPr id="35848" name="TextBox 13">
              <a:extLst>
                <a:ext uri="{FF2B5EF4-FFF2-40B4-BE49-F238E27FC236}">
                  <a16:creationId xmlns:a16="http://schemas.microsoft.com/office/drawing/2014/main" id="{39E9CC2A-2D93-4251-9D19-48219826421F}"/>
                </a:ext>
              </a:extLst>
            </p:cNvPr>
            <p:cNvSpPr txBox="1">
              <a:spLocks noChangeArrowheads="1"/>
            </p:cNvSpPr>
            <p:nvPr/>
          </p:nvSpPr>
          <p:spPr bwMode="auto">
            <a:xfrm>
              <a:off x="4714591" y="2887761"/>
              <a:ext cx="14001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800" dirty="0">
                  <a:latin typeface="Arial" panose="020B0604020202020204" pitchFamily="34" charset="0"/>
                </a:rPr>
                <a:t>Crown Jurisdiction</a:t>
              </a:r>
            </a:p>
          </p:txBody>
        </p:sp>
      </p:grpSp>
      <p:cxnSp>
        <p:nvCxnSpPr>
          <p:cNvPr id="35846" name="Straight Connector 17">
            <a:extLst>
              <a:ext uri="{FF2B5EF4-FFF2-40B4-BE49-F238E27FC236}">
                <a16:creationId xmlns:a16="http://schemas.microsoft.com/office/drawing/2014/main" id="{24E8A1DB-8E52-4514-9BA7-95C4DF7BB499}"/>
              </a:ext>
            </a:extLst>
          </p:cNvPr>
          <p:cNvCxnSpPr>
            <a:cxnSpLocks noChangeShapeType="1"/>
          </p:cNvCxnSpPr>
          <p:nvPr/>
        </p:nvCxnSpPr>
        <p:spPr bwMode="auto">
          <a:xfrm flipV="1">
            <a:off x="600074" y="2634423"/>
            <a:ext cx="7943850" cy="9525"/>
          </a:xfrm>
          <a:prstGeom prst="line">
            <a:avLst/>
          </a:prstGeom>
          <a:noFill/>
          <a:ln w="25400" algn="ctr">
            <a:solidFill>
              <a:schemeClr val="tx1"/>
            </a:solidFill>
            <a:miter lim="800000"/>
            <a:headEnd/>
            <a:tailEnd/>
          </a:ln>
          <a:extLst>
            <a:ext uri="{909E8E84-426E-40DD-AFC4-6F175D3DCCD1}">
              <a14:hiddenFill xmlns:a14="http://schemas.microsoft.com/office/drawing/2010/main">
                <a:noFill/>
              </a14:hiddenFill>
            </a:ext>
          </a:extLst>
        </p:spPr>
      </p:cxnSp>
      <p:sp>
        <p:nvSpPr>
          <p:cNvPr id="3" name="TextBox 2">
            <a:extLst>
              <a:ext uri="{FF2B5EF4-FFF2-40B4-BE49-F238E27FC236}">
                <a16:creationId xmlns:a16="http://schemas.microsoft.com/office/drawing/2014/main" id="{156D16C6-9ECA-44CB-90E5-CF6D955A6229}"/>
              </a:ext>
            </a:extLst>
          </p:cNvPr>
          <p:cNvSpPr txBox="1"/>
          <p:nvPr/>
        </p:nvSpPr>
        <p:spPr>
          <a:xfrm>
            <a:off x="795336" y="4522226"/>
            <a:ext cx="7553326" cy="369332"/>
          </a:xfrm>
          <a:prstGeom prst="rect">
            <a:avLst/>
          </a:prstGeom>
          <a:noFill/>
        </p:spPr>
        <p:txBody>
          <a:bodyPr wrap="square" rtlCol="0">
            <a:spAutoFit/>
          </a:bodyPr>
          <a:lstStyle/>
          <a:p>
            <a:r>
              <a:rPr lang="en-CA" b="1" dirty="0"/>
              <a:t>Canada is proposing we abandon our canoe and jump in their ship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AF25-0588-479B-BA38-76D0CF5516EA}"/>
              </a:ext>
            </a:extLst>
          </p:cNvPr>
          <p:cNvSpPr>
            <a:spLocks noGrp="1"/>
          </p:cNvSpPr>
          <p:nvPr>
            <p:ph type="title"/>
          </p:nvPr>
        </p:nvSpPr>
        <p:spPr>
          <a:xfrm>
            <a:off x="457200" y="0"/>
            <a:ext cx="8229600" cy="1143000"/>
          </a:xfrm>
        </p:spPr>
        <p:txBody>
          <a:bodyPr/>
          <a:lstStyle/>
          <a:p>
            <a:r>
              <a:rPr lang="en-US" dirty="0"/>
              <a:t>Unknowns</a:t>
            </a:r>
          </a:p>
        </p:txBody>
      </p:sp>
      <p:sp>
        <p:nvSpPr>
          <p:cNvPr id="3" name="Content Placeholder 2">
            <a:extLst>
              <a:ext uri="{FF2B5EF4-FFF2-40B4-BE49-F238E27FC236}">
                <a16:creationId xmlns:a16="http://schemas.microsoft.com/office/drawing/2014/main" id="{0FEB022F-DC9D-43A8-B910-E04607BA6D82}"/>
              </a:ext>
            </a:extLst>
          </p:cNvPr>
          <p:cNvSpPr>
            <a:spLocks noGrp="1"/>
          </p:cNvSpPr>
          <p:nvPr>
            <p:ph idx="1"/>
          </p:nvPr>
        </p:nvSpPr>
        <p:spPr>
          <a:xfrm>
            <a:off x="449826" y="1143000"/>
            <a:ext cx="8077200" cy="4190999"/>
          </a:xfrm>
        </p:spPr>
        <p:txBody>
          <a:bodyPr/>
          <a:lstStyle/>
          <a:p>
            <a:r>
              <a:rPr lang="en-US" sz="2000" dirty="0"/>
              <a:t>What will happen to Reserve Lands?</a:t>
            </a:r>
            <a:br>
              <a:rPr lang="en-US" sz="2000" dirty="0"/>
            </a:br>
            <a:endParaRPr lang="en-US" sz="2000" dirty="0"/>
          </a:p>
          <a:p>
            <a:r>
              <a:rPr lang="en-US" sz="2000" dirty="0"/>
              <a:t>What will happen with Indian Status?</a:t>
            </a:r>
            <a:br>
              <a:rPr lang="en-US" sz="2000" dirty="0"/>
            </a:br>
            <a:endParaRPr lang="en-US" sz="2000" dirty="0"/>
          </a:p>
          <a:p>
            <a:r>
              <a:rPr lang="en-US" sz="2000" dirty="0"/>
              <a:t>What will the composition of the “Indigenous Governments” look like? </a:t>
            </a:r>
            <a:br>
              <a:rPr lang="en-US" sz="2000" dirty="0"/>
            </a:br>
            <a:endParaRPr lang="en-US" sz="2000" dirty="0"/>
          </a:p>
          <a:p>
            <a:r>
              <a:rPr lang="en-US" sz="2000" dirty="0"/>
              <a:t>What would the new funding arrangements look like? </a:t>
            </a:r>
            <a:br>
              <a:rPr lang="en-US" sz="2000" dirty="0"/>
            </a:br>
            <a:endParaRPr lang="en-US" sz="2000" dirty="0"/>
          </a:p>
          <a:p>
            <a:r>
              <a:rPr lang="en-US" sz="2000" dirty="0"/>
              <a:t>Will the situation be similar to </a:t>
            </a:r>
            <a:r>
              <a:rPr lang="en-US" sz="2000"/>
              <a:t>the Inuit  </a:t>
            </a:r>
            <a:r>
              <a:rPr lang="en-US" sz="2000" dirty="0"/>
              <a:t>Land Claim Agreement that created the Territory of Nunavut in </a:t>
            </a:r>
            <a:r>
              <a:rPr lang="en-US" sz="2000"/>
              <a:t>1999?</a:t>
            </a:r>
            <a:endParaRPr lang="en-US" sz="2000" dirty="0"/>
          </a:p>
        </p:txBody>
      </p:sp>
    </p:spTree>
    <p:extLst>
      <p:ext uri="{BB962C8B-B14F-4D97-AF65-F5344CB8AC3E}">
        <p14:creationId xmlns:p14="http://schemas.microsoft.com/office/powerpoint/2010/main" val="2507287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DC0DF7CF-1834-4595-945A-8931172B3142}"/>
              </a:ext>
            </a:extLst>
          </p:cNvPr>
          <p:cNvSpPr>
            <a:spLocks noGrp="1"/>
          </p:cNvSpPr>
          <p:nvPr>
            <p:ph type="title"/>
          </p:nvPr>
        </p:nvSpPr>
        <p:spPr>
          <a:xfrm>
            <a:off x="457200" y="-152400"/>
            <a:ext cx="8229600" cy="1143000"/>
          </a:xfrm>
        </p:spPr>
        <p:txBody>
          <a:bodyPr/>
          <a:lstStyle/>
          <a:p>
            <a:r>
              <a:rPr lang="en-US" altLang="en-US" dirty="0"/>
              <a:t>General Information </a:t>
            </a:r>
          </a:p>
        </p:txBody>
      </p:sp>
      <p:sp>
        <p:nvSpPr>
          <p:cNvPr id="25603" name="Content Placeholder 2">
            <a:extLst>
              <a:ext uri="{FF2B5EF4-FFF2-40B4-BE49-F238E27FC236}">
                <a16:creationId xmlns:a16="http://schemas.microsoft.com/office/drawing/2014/main" id="{7BDD8951-8907-4212-B7DD-40CF18AC79AB}"/>
              </a:ext>
            </a:extLst>
          </p:cNvPr>
          <p:cNvSpPr>
            <a:spLocks noGrp="1"/>
          </p:cNvSpPr>
          <p:nvPr>
            <p:ph idx="1"/>
          </p:nvPr>
        </p:nvSpPr>
        <p:spPr>
          <a:xfrm>
            <a:off x="457200" y="838200"/>
            <a:ext cx="8229600" cy="3810000"/>
          </a:xfrm>
        </p:spPr>
        <p:txBody>
          <a:bodyPr/>
          <a:lstStyle/>
          <a:p>
            <a:r>
              <a:rPr lang="en-US" altLang="en-US" sz="1800" dirty="0"/>
              <a:t>On February 14, 2018 Trudeau announced the Recognition and Implementation of Indigenous Rights Framework</a:t>
            </a:r>
            <a:br>
              <a:rPr lang="en-US" altLang="en-US" sz="1800" dirty="0"/>
            </a:br>
            <a:endParaRPr lang="en-US" altLang="en-US" sz="1800" dirty="0"/>
          </a:p>
          <a:p>
            <a:r>
              <a:rPr lang="en-US" altLang="en-US" sz="1800" dirty="0"/>
              <a:t>The engagement process is currently underway and is expected to be completed in June – this timeframe is inadequate to properly address the issue</a:t>
            </a:r>
            <a:br>
              <a:rPr lang="en-US" altLang="en-US" sz="1800" dirty="0"/>
            </a:br>
            <a:endParaRPr lang="en-US" altLang="en-US" sz="1800" dirty="0"/>
          </a:p>
          <a:p>
            <a:r>
              <a:rPr lang="en-US" altLang="en-US" sz="1800" dirty="0"/>
              <a:t>A draft bill is supposed to completed in fall 2018 and legislation is expected to be passed before the next federal election in 2019</a:t>
            </a:r>
          </a:p>
          <a:p>
            <a:endParaRPr lang="en-US" altLang="en-US" sz="1800" dirty="0"/>
          </a:p>
          <a:p>
            <a:r>
              <a:rPr lang="en-US" altLang="en-US" sz="1800" dirty="0"/>
              <a:t>If passed this legislation will be the basis for all negotiations and recognition of rights for all First Nations – the Indian Act will be abolished and replaced with rights derived from s. 35 of the Canadian Constitution </a:t>
            </a:r>
            <a:br>
              <a:rPr lang="en-US" altLang="en-US" sz="1800" dirty="0"/>
            </a:br>
            <a:endParaRPr lang="en-US" altLang="en-US" sz="1800" dirty="0"/>
          </a:p>
          <a:p>
            <a:r>
              <a:rPr lang="en-US" sz="1800" dirty="0"/>
              <a:t>The </a:t>
            </a:r>
            <a:r>
              <a:rPr lang="en-US" sz="1800" i="1" dirty="0"/>
              <a:t>Comprehensive Land Claims Policy</a:t>
            </a:r>
            <a:r>
              <a:rPr lang="en-US" sz="1800" dirty="0"/>
              <a:t> and </a:t>
            </a:r>
            <a:r>
              <a:rPr lang="en-US" sz="1800" i="1" dirty="0"/>
              <a:t>Inherent Right to Self-Government Policy </a:t>
            </a:r>
            <a:r>
              <a:rPr lang="en-US" sz="1800" dirty="0"/>
              <a:t>will be replaced with this legislation</a:t>
            </a:r>
          </a:p>
          <a:p>
            <a:endParaRPr lang="en-US" altLang="en-US" sz="1800" dirty="0"/>
          </a:p>
          <a:p>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62BC7-7D61-4724-9A67-15FFF96338EA}"/>
              </a:ext>
            </a:extLst>
          </p:cNvPr>
          <p:cNvSpPr>
            <a:spLocks noGrp="1"/>
          </p:cNvSpPr>
          <p:nvPr>
            <p:ph type="title"/>
          </p:nvPr>
        </p:nvSpPr>
        <p:spPr>
          <a:xfrm>
            <a:off x="457200" y="274638"/>
            <a:ext cx="8229600" cy="792162"/>
          </a:xfrm>
        </p:spPr>
        <p:txBody>
          <a:bodyPr/>
          <a:lstStyle/>
          <a:p>
            <a:r>
              <a:rPr lang="en-CA" dirty="0"/>
              <a:t>Timeline </a:t>
            </a:r>
          </a:p>
        </p:txBody>
      </p:sp>
      <p:pic>
        <p:nvPicPr>
          <p:cNvPr id="4" name="Picture 3" descr="A screenshot of a cell phone&#10;&#10;Description generated with high confidence">
            <a:extLst>
              <a:ext uri="{FF2B5EF4-FFF2-40B4-BE49-F238E27FC236}">
                <a16:creationId xmlns:a16="http://schemas.microsoft.com/office/drawing/2014/main" id="{E543043A-A7EC-42AF-A8CA-3BD5C2161A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727" y="1066800"/>
            <a:ext cx="8080545" cy="3996418"/>
          </a:xfrm>
          <a:prstGeom prst="rect">
            <a:avLst/>
          </a:prstGeom>
        </p:spPr>
      </p:pic>
    </p:spTree>
    <p:extLst>
      <p:ext uri="{BB962C8B-B14F-4D97-AF65-F5344CB8AC3E}">
        <p14:creationId xmlns:p14="http://schemas.microsoft.com/office/powerpoint/2010/main" val="2683226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62354-CD20-4C74-AFEF-FBE0CF63A093}"/>
              </a:ext>
            </a:extLst>
          </p:cNvPr>
          <p:cNvSpPr>
            <a:spLocks noGrp="1"/>
          </p:cNvSpPr>
          <p:nvPr>
            <p:ph type="title"/>
          </p:nvPr>
        </p:nvSpPr>
        <p:spPr>
          <a:xfrm>
            <a:off x="457200" y="457200"/>
            <a:ext cx="8229600" cy="1143000"/>
          </a:xfrm>
        </p:spPr>
        <p:txBody>
          <a:bodyPr/>
          <a:lstStyle/>
          <a:p>
            <a:r>
              <a:rPr lang="en-US" dirty="0"/>
              <a:t>Federal Framework: Two Main Components </a:t>
            </a:r>
          </a:p>
        </p:txBody>
      </p:sp>
      <p:sp>
        <p:nvSpPr>
          <p:cNvPr id="3" name="Content Placeholder 2">
            <a:extLst>
              <a:ext uri="{FF2B5EF4-FFF2-40B4-BE49-F238E27FC236}">
                <a16:creationId xmlns:a16="http://schemas.microsoft.com/office/drawing/2014/main" id="{94F2B978-9B23-4B00-B73D-40FFC5E41C93}"/>
              </a:ext>
            </a:extLst>
          </p:cNvPr>
          <p:cNvSpPr>
            <a:spLocks noGrp="1"/>
          </p:cNvSpPr>
          <p:nvPr>
            <p:ph idx="1"/>
          </p:nvPr>
        </p:nvSpPr>
        <p:spPr>
          <a:xfrm>
            <a:off x="457200" y="2362200"/>
            <a:ext cx="8229600" cy="3810000"/>
          </a:xfrm>
        </p:spPr>
        <p:txBody>
          <a:bodyPr/>
          <a:lstStyle/>
          <a:p>
            <a:pPr marL="0" indent="0">
              <a:buNone/>
            </a:pPr>
            <a:r>
              <a:rPr lang="en-US" dirty="0"/>
              <a:t>1. Indigenous Self-Government </a:t>
            </a:r>
          </a:p>
          <a:p>
            <a:pPr marL="0" indent="0">
              <a:buNone/>
            </a:pPr>
            <a:endParaRPr lang="en-US" dirty="0"/>
          </a:p>
          <a:p>
            <a:pPr marL="0" indent="0">
              <a:buNone/>
            </a:pPr>
            <a:r>
              <a:rPr lang="en-US" dirty="0"/>
              <a:t>2. New Fiscal Relationship </a:t>
            </a:r>
          </a:p>
        </p:txBody>
      </p:sp>
    </p:spTree>
    <p:extLst>
      <p:ext uri="{BB962C8B-B14F-4D97-AF65-F5344CB8AC3E}">
        <p14:creationId xmlns:p14="http://schemas.microsoft.com/office/powerpoint/2010/main" val="1399910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99051F03-EA6C-4DA7-9ABE-B526D617B6E1}"/>
              </a:ext>
            </a:extLst>
          </p:cNvPr>
          <p:cNvSpPr>
            <a:spLocks noGrp="1"/>
          </p:cNvSpPr>
          <p:nvPr>
            <p:ph type="title"/>
          </p:nvPr>
        </p:nvSpPr>
        <p:spPr/>
        <p:txBody>
          <a:bodyPr/>
          <a:lstStyle/>
          <a:p>
            <a:r>
              <a:rPr lang="en-US" altLang="en-US" dirty="0"/>
              <a:t>1. Indigenous Self-Government</a:t>
            </a:r>
          </a:p>
        </p:txBody>
      </p:sp>
      <p:sp>
        <p:nvSpPr>
          <p:cNvPr id="3" name="Content Placeholder 2">
            <a:extLst>
              <a:ext uri="{FF2B5EF4-FFF2-40B4-BE49-F238E27FC236}">
                <a16:creationId xmlns:a16="http://schemas.microsoft.com/office/drawing/2014/main" id="{79D5AB62-F541-4AAD-B714-6BC074DEA1DC}"/>
              </a:ext>
            </a:extLst>
          </p:cNvPr>
          <p:cNvSpPr>
            <a:spLocks noGrp="1"/>
          </p:cNvSpPr>
          <p:nvPr>
            <p:ph idx="1"/>
          </p:nvPr>
        </p:nvSpPr>
        <p:spPr>
          <a:xfrm>
            <a:off x="457200" y="1600200"/>
            <a:ext cx="8229600" cy="3810000"/>
          </a:xfrm>
        </p:spPr>
        <p:txBody>
          <a:bodyPr>
            <a:normAutofit lnSpcReduction="10000"/>
          </a:bodyPr>
          <a:lstStyle/>
          <a:p>
            <a:pPr>
              <a:defRPr/>
            </a:pPr>
            <a:r>
              <a:rPr lang="en-US" sz="2000" dirty="0"/>
              <a:t>The core of the planned Framework is to merge bands currently under the Indian Act into federally recognized “Indigenous Governments” </a:t>
            </a:r>
          </a:p>
          <a:p>
            <a:pPr>
              <a:defRPr/>
            </a:pPr>
            <a:endParaRPr lang="en-US" sz="1800" dirty="0"/>
          </a:p>
          <a:p>
            <a:pPr>
              <a:defRPr/>
            </a:pPr>
            <a:r>
              <a:rPr lang="en-US" sz="2000" dirty="0"/>
              <a:t>The aim is to create 40-50 Indigenous self-governing bodies across Canada along ethno-linguistic lines (Cree, Ojibway, Algonquin, Mohawk, etc.), essentially creating a 3</a:t>
            </a:r>
            <a:r>
              <a:rPr lang="en-US" sz="2000" baseline="30000" dirty="0"/>
              <a:t>rd</a:t>
            </a:r>
            <a:r>
              <a:rPr lang="en-US" sz="2000" dirty="0"/>
              <a:t> order of government</a:t>
            </a:r>
          </a:p>
          <a:p>
            <a:pPr>
              <a:defRPr/>
            </a:pPr>
            <a:endParaRPr lang="en-US" sz="2000" dirty="0"/>
          </a:p>
          <a:p>
            <a:pPr>
              <a:defRPr/>
            </a:pPr>
            <a:r>
              <a:rPr lang="en-US" sz="2000" dirty="0"/>
              <a:t>Trudeau’s government </a:t>
            </a:r>
            <a:r>
              <a:rPr lang="en-US" sz="2000" b="1" dirty="0"/>
              <a:t>will not consider opening the Constitution </a:t>
            </a:r>
            <a:r>
              <a:rPr lang="en-US" sz="2000" dirty="0"/>
              <a:t>so all rights will be derived from s. 35 of the </a:t>
            </a:r>
            <a:r>
              <a:rPr lang="en-US" sz="2000" i="1" dirty="0"/>
              <a:t>Constitution Act, 1982</a:t>
            </a:r>
          </a:p>
          <a:p>
            <a:pPr>
              <a:defRPr/>
            </a:pPr>
            <a:endParaRPr lang="en-US" sz="2000" i="1" dirty="0"/>
          </a:p>
          <a:p>
            <a:pPr>
              <a:defRPr/>
            </a:pPr>
            <a:r>
              <a:rPr lang="en-US" sz="2000" dirty="0"/>
              <a:t>Budget 2018 set aside $101.5 million to achieve these ends</a:t>
            </a:r>
            <a:br>
              <a:rPr lang="en-US" sz="2000" dirty="0"/>
            </a:b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523A6B03-E39C-432E-93AE-2ED57BBA1F03}"/>
              </a:ext>
            </a:extLst>
          </p:cNvPr>
          <p:cNvSpPr>
            <a:spLocks noGrp="1"/>
          </p:cNvSpPr>
          <p:nvPr>
            <p:ph type="title"/>
          </p:nvPr>
        </p:nvSpPr>
        <p:spPr>
          <a:xfrm>
            <a:off x="472440" y="106680"/>
            <a:ext cx="8229600" cy="1143000"/>
          </a:xfrm>
        </p:spPr>
        <p:txBody>
          <a:bodyPr/>
          <a:lstStyle/>
          <a:p>
            <a:r>
              <a:rPr lang="en-US" altLang="en-US" dirty="0"/>
              <a:t>2. A New Fiscal Relationship </a:t>
            </a:r>
          </a:p>
        </p:txBody>
      </p:sp>
      <p:sp>
        <p:nvSpPr>
          <p:cNvPr id="3" name="Content Placeholder 2">
            <a:extLst>
              <a:ext uri="{FF2B5EF4-FFF2-40B4-BE49-F238E27FC236}">
                <a16:creationId xmlns:a16="http://schemas.microsoft.com/office/drawing/2014/main" id="{1FBD5B67-90CD-48D9-A669-5BC42DE9C001}"/>
              </a:ext>
            </a:extLst>
          </p:cNvPr>
          <p:cNvSpPr>
            <a:spLocks noGrp="1"/>
          </p:cNvSpPr>
          <p:nvPr>
            <p:ph idx="1"/>
          </p:nvPr>
        </p:nvSpPr>
        <p:spPr>
          <a:xfrm>
            <a:off x="457200" y="1219200"/>
            <a:ext cx="8229600" cy="4754562"/>
          </a:xfrm>
        </p:spPr>
        <p:txBody>
          <a:bodyPr>
            <a:normAutofit fontScale="32500" lnSpcReduction="20000"/>
          </a:bodyPr>
          <a:lstStyle/>
          <a:p>
            <a:pPr>
              <a:defRPr/>
            </a:pPr>
            <a:r>
              <a:rPr lang="en-US" sz="5500" dirty="0"/>
              <a:t>A new fiscal relationship between the Federal Government and the new federally recognized “Indigenous Governments” will be developed </a:t>
            </a:r>
            <a:br>
              <a:rPr lang="en-US" sz="5500" dirty="0"/>
            </a:br>
            <a:endParaRPr lang="en-US" sz="5500" dirty="0"/>
          </a:p>
          <a:p>
            <a:pPr>
              <a:defRPr/>
            </a:pPr>
            <a:r>
              <a:rPr lang="en-US" sz="5500" dirty="0"/>
              <a:t>Budget 2018 has set aside $377.8 million to develop and begin implementation of the new fiscal policy</a:t>
            </a:r>
            <a:br>
              <a:rPr lang="en-US" sz="5300" dirty="0"/>
            </a:br>
            <a:endParaRPr lang="en-US" sz="5300" dirty="0"/>
          </a:p>
          <a:p>
            <a:pPr>
              <a:defRPr/>
            </a:pPr>
            <a:r>
              <a:rPr lang="en-US" sz="5500" dirty="0"/>
              <a:t>The Carrot and Stick Approach</a:t>
            </a:r>
            <a:br>
              <a:rPr lang="en-US" sz="5500" dirty="0"/>
            </a:br>
            <a:endParaRPr lang="en-US" sz="5500" dirty="0"/>
          </a:p>
          <a:p>
            <a:pPr lvl="1">
              <a:defRPr/>
            </a:pPr>
            <a:r>
              <a:rPr lang="en-US" sz="4900" b="1" dirty="0"/>
              <a:t>Carrot</a:t>
            </a:r>
            <a:r>
              <a:rPr lang="en-US" sz="4900" dirty="0"/>
              <a:t>: Jurisdiction over programs and services and a significant amount of funding to run them. Concern: adequate funding is not guaranteed, especially in the long-term. </a:t>
            </a:r>
          </a:p>
          <a:p>
            <a:pPr lvl="1">
              <a:defRPr/>
            </a:pPr>
            <a:endParaRPr lang="en-US" sz="4900" dirty="0"/>
          </a:p>
          <a:p>
            <a:pPr lvl="1">
              <a:defRPr/>
            </a:pPr>
            <a:r>
              <a:rPr lang="en-US" sz="4900" b="1" dirty="0"/>
              <a:t>Stick</a:t>
            </a:r>
            <a:r>
              <a:rPr lang="en-US" sz="4900" dirty="0"/>
              <a:t>: First Nations that remain under the Indian Act may find it harder to access service dollars as more First Nations opt-in to the new fiscal relationship </a:t>
            </a:r>
            <a:br>
              <a:rPr lang="en-US" sz="4900" dirty="0"/>
            </a:br>
            <a:endParaRPr lang="en-US" sz="4900" dirty="0"/>
          </a:p>
          <a:p>
            <a:pPr>
              <a:defRPr/>
            </a:pPr>
            <a:r>
              <a:rPr lang="en-US" sz="5300" dirty="0"/>
              <a:t>The Department of Indigenous Services, which continues to provide funding for services to bands, will cease to exist once all First Nations become part of the new system. </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18233-B3D7-4B7D-885F-503F80CAF78C}"/>
              </a:ext>
            </a:extLst>
          </p:cNvPr>
          <p:cNvSpPr>
            <a:spLocks noGrp="1"/>
          </p:cNvSpPr>
          <p:nvPr>
            <p:ph type="title"/>
          </p:nvPr>
        </p:nvSpPr>
        <p:spPr>
          <a:xfrm>
            <a:off x="457200" y="0"/>
            <a:ext cx="8229600" cy="1143000"/>
          </a:xfrm>
        </p:spPr>
        <p:txBody>
          <a:bodyPr/>
          <a:lstStyle/>
          <a:p>
            <a:r>
              <a:rPr lang="en-US" altLang="en-US" dirty="0"/>
              <a:t>What’s on the Table </a:t>
            </a:r>
            <a:endParaRPr lang="en-US" dirty="0"/>
          </a:p>
        </p:txBody>
      </p:sp>
      <p:sp>
        <p:nvSpPr>
          <p:cNvPr id="3" name="Content Placeholder 2">
            <a:extLst>
              <a:ext uri="{FF2B5EF4-FFF2-40B4-BE49-F238E27FC236}">
                <a16:creationId xmlns:a16="http://schemas.microsoft.com/office/drawing/2014/main" id="{17E3734B-4CB7-4556-A969-E7C2D3E74BDC}"/>
              </a:ext>
            </a:extLst>
          </p:cNvPr>
          <p:cNvSpPr>
            <a:spLocks noGrp="1"/>
          </p:cNvSpPr>
          <p:nvPr>
            <p:ph idx="1"/>
          </p:nvPr>
        </p:nvSpPr>
        <p:spPr>
          <a:xfrm>
            <a:off x="304800" y="990600"/>
            <a:ext cx="8229600" cy="3810000"/>
          </a:xfrm>
        </p:spPr>
        <p:txBody>
          <a:bodyPr/>
          <a:lstStyle/>
          <a:p>
            <a:r>
              <a:rPr lang="en-US" sz="1800" dirty="0"/>
              <a:t>As the Indian Act is replaced, Indigenous Self-Governments will take over certain jurisdictions currently under federal and provincial control</a:t>
            </a:r>
          </a:p>
          <a:p>
            <a:endParaRPr lang="en-US" sz="1800" dirty="0"/>
          </a:p>
          <a:p>
            <a:r>
              <a:rPr lang="en-US" sz="1800" dirty="0"/>
              <a:t>The Federal Government has stated they see “...the scope of Aboriginal jurisdiction as likely extending to matters that are internal to the group, integral to its distinct Aboriginal culture, and essential to its operation as a government or institution.” </a:t>
            </a:r>
          </a:p>
          <a:p>
            <a:endParaRPr lang="en-US" sz="1800" dirty="0"/>
          </a:p>
          <a:p>
            <a:r>
              <a:rPr lang="en-US" sz="1800" dirty="0"/>
              <a:t>Jurisdictions up for negotiation include: </a:t>
            </a:r>
          </a:p>
          <a:p>
            <a:pPr lvl="1"/>
            <a:r>
              <a:rPr lang="en-US" sz="1600" dirty="0"/>
              <a:t>Establishment of governing structures, elections, and leadership selection processes </a:t>
            </a:r>
          </a:p>
          <a:p>
            <a:pPr lvl="1"/>
            <a:r>
              <a:rPr lang="en-US" sz="1600" dirty="0"/>
              <a:t>Membership, marriage, adoption, and child welfare</a:t>
            </a:r>
          </a:p>
          <a:p>
            <a:pPr lvl="1"/>
            <a:r>
              <a:rPr lang="en-US" sz="1600" dirty="0"/>
              <a:t>Education, health, and social service provision</a:t>
            </a:r>
          </a:p>
          <a:p>
            <a:pPr lvl="1"/>
            <a:r>
              <a:rPr lang="en-US" sz="1600" dirty="0"/>
              <a:t>Administration and enforcement of laws which may include certain criminal laws </a:t>
            </a:r>
          </a:p>
          <a:p>
            <a:pPr lvl="1"/>
            <a:r>
              <a:rPr lang="en-US" sz="1600" dirty="0"/>
              <a:t>Policing, penitentiary and parole</a:t>
            </a:r>
          </a:p>
          <a:p>
            <a:pPr lvl="1"/>
            <a:r>
              <a:rPr lang="en-US" sz="1600" dirty="0"/>
              <a:t>Environmental protection and assessment, fisheries co-management, and gaming</a:t>
            </a:r>
          </a:p>
        </p:txBody>
      </p:sp>
    </p:spTree>
    <p:extLst>
      <p:ext uri="{BB962C8B-B14F-4D97-AF65-F5344CB8AC3E}">
        <p14:creationId xmlns:p14="http://schemas.microsoft.com/office/powerpoint/2010/main" val="3585351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245F985C-1956-4660-9BA4-07052C6186AE}"/>
              </a:ext>
            </a:extLst>
          </p:cNvPr>
          <p:cNvSpPr>
            <a:spLocks noGrp="1"/>
          </p:cNvSpPr>
          <p:nvPr>
            <p:ph type="title"/>
          </p:nvPr>
        </p:nvSpPr>
        <p:spPr>
          <a:xfrm>
            <a:off x="469900" y="177800"/>
            <a:ext cx="8229600" cy="1143000"/>
          </a:xfrm>
        </p:spPr>
        <p:txBody>
          <a:bodyPr/>
          <a:lstStyle/>
          <a:p>
            <a:r>
              <a:rPr lang="en-US" altLang="en-US" sz="3600" dirty="0"/>
              <a:t>Canada’s Proposal: Indigenous Third Order of Government </a:t>
            </a:r>
          </a:p>
        </p:txBody>
      </p:sp>
      <p:sp>
        <p:nvSpPr>
          <p:cNvPr id="36867" name="Rounded Rectangle 13">
            <a:extLst>
              <a:ext uri="{FF2B5EF4-FFF2-40B4-BE49-F238E27FC236}">
                <a16:creationId xmlns:a16="http://schemas.microsoft.com/office/drawing/2014/main" id="{C871F00E-3DA6-44EB-A92D-2436BF0F8CFD}"/>
              </a:ext>
            </a:extLst>
          </p:cNvPr>
          <p:cNvSpPr>
            <a:spLocks noChangeArrowheads="1"/>
          </p:cNvSpPr>
          <p:nvPr/>
        </p:nvSpPr>
        <p:spPr bwMode="auto">
          <a:xfrm>
            <a:off x="2286000" y="1693862"/>
            <a:ext cx="4194175" cy="3470275"/>
          </a:xfrm>
          <a:prstGeom prst="roundRect">
            <a:avLst>
              <a:gd name="adj" fmla="val 16667"/>
            </a:avLst>
          </a:prstGeom>
          <a:solidFill>
            <a:srgbClr val="C4BD97">
              <a:alpha val="36078"/>
            </a:srgbClr>
          </a:solidFill>
          <a:ln w="9525" algn="ctr">
            <a:solidFill>
              <a:schemeClr val="tx1"/>
            </a:solidFill>
            <a:miter lim="800000"/>
            <a:headEnd/>
            <a:tailEnd/>
          </a:ln>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grpSp>
        <p:nvGrpSpPr>
          <p:cNvPr id="36868" name="Group 12">
            <a:extLst>
              <a:ext uri="{FF2B5EF4-FFF2-40B4-BE49-F238E27FC236}">
                <a16:creationId xmlns:a16="http://schemas.microsoft.com/office/drawing/2014/main" id="{D1A68B1D-9954-4162-9FDD-42FDDC9829E0}"/>
              </a:ext>
            </a:extLst>
          </p:cNvPr>
          <p:cNvGrpSpPr>
            <a:grpSpLocks/>
          </p:cNvGrpSpPr>
          <p:nvPr/>
        </p:nvGrpSpPr>
        <p:grpSpPr bwMode="auto">
          <a:xfrm>
            <a:off x="2480468" y="1736724"/>
            <a:ext cx="3805237" cy="3384550"/>
            <a:chOff x="2485734" y="1962822"/>
            <a:chExt cx="3804964" cy="3385456"/>
          </a:xfrm>
        </p:grpSpPr>
        <p:grpSp>
          <p:nvGrpSpPr>
            <p:cNvPr id="36870" name="Group 3">
              <a:extLst>
                <a:ext uri="{FF2B5EF4-FFF2-40B4-BE49-F238E27FC236}">
                  <a16:creationId xmlns:a16="http://schemas.microsoft.com/office/drawing/2014/main" id="{5127B64A-053D-4751-A37A-6CEE8EFD48CA}"/>
                </a:ext>
              </a:extLst>
            </p:cNvPr>
            <p:cNvGrpSpPr>
              <a:grpSpLocks/>
            </p:cNvGrpSpPr>
            <p:nvPr/>
          </p:nvGrpSpPr>
          <p:grpSpPr bwMode="auto">
            <a:xfrm>
              <a:off x="2485734" y="1962822"/>
              <a:ext cx="2266950" cy="2181225"/>
              <a:chOff x="3767134" y="3239184"/>
              <a:chExt cx="2266950" cy="2181225"/>
            </a:xfrm>
          </p:grpSpPr>
          <p:sp>
            <p:nvSpPr>
              <p:cNvPr id="36877" name="Oval 4">
                <a:extLst>
                  <a:ext uri="{FF2B5EF4-FFF2-40B4-BE49-F238E27FC236}">
                    <a16:creationId xmlns:a16="http://schemas.microsoft.com/office/drawing/2014/main" id="{2802EEAA-3156-4C17-8815-ADB1BC114DF2}"/>
                  </a:ext>
                </a:extLst>
              </p:cNvPr>
              <p:cNvSpPr>
                <a:spLocks noChangeArrowheads="1"/>
              </p:cNvSpPr>
              <p:nvPr/>
            </p:nvSpPr>
            <p:spPr bwMode="auto">
              <a:xfrm>
                <a:off x="3767134" y="3239184"/>
                <a:ext cx="2266950" cy="2181225"/>
              </a:xfrm>
              <a:prstGeom prst="ellipse">
                <a:avLst/>
              </a:prstGeom>
              <a:solidFill>
                <a:srgbClr val="D7D2B7">
                  <a:alpha val="0"/>
                </a:srgbClr>
              </a:solidFill>
              <a:ln w="9525" algn="ctr">
                <a:solidFill>
                  <a:schemeClr val="tx1"/>
                </a:solidFill>
                <a:miter lim="800000"/>
                <a:headEnd/>
                <a:tailEnd/>
              </a:ln>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sp>
            <p:nvSpPr>
              <p:cNvPr id="36878" name="TextBox 5">
                <a:extLst>
                  <a:ext uri="{FF2B5EF4-FFF2-40B4-BE49-F238E27FC236}">
                    <a16:creationId xmlns:a16="http://schemas.microsoft.com/office/drawing/2014/main" id="{8FFD3DF6-9163-4CD7-8A69-1E06882BD996}"/>
                  </a:ext>
                </a:extLst>
              </p:cNvPr>
              <p:cNvSpPr txBox="1">
                <a:spLocks noChangeArrowheads="1"/>
              </p:cNvSpPr>
              <p:nvPr/>
            </p:nvSpPr>
            <p:spPr bwMode="auto">
              <a:xfrm>
                <a:off x="4000216" y="3928387"/>
                <a:ext cx="14001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a:latin typeface="Arial" panose="020B0604020202020204" pitchFamily="34" charset="0"/>
                  </a:rPr>
                  <a:t>Indigenous Jurisdiction</a:t>
                </a:r>
              </a:p>
            </p:txBody>
          </p:sp>
        </p:grpSp>
        <p:grpSp>
          <p:nvGrpSpPr>
            <p:cNvPr id="36871" name="Group 6">
              <a:extLst>
                <a:ext uri="{FF2B5EF4-FFF2-40B4-BE49-F238E27FC236}">
                  <a16:creationId xmlns:a16="http://schemas.microsoft.com/office/drawing/2014/main" id="{6E4C53DB-DC84-4630-873E-A0B60B82B7DF}"/>
                </a:ext>
              </a:extLst>
            </p:cNvPr>
            <p:cNvGrpSpPr>
              <a:grpSpLocks/>
            </p:cNvGrpSpPr>
            <p:nvPr/>
          </p:nvGrpSpPr>
          <p:grpSpPr bwMode="auto">
            <a:xfrm>
              <a:off x="4023748" y="1962823"/>
              <a:ext cx="2266950" cy="2181225"/>
              <a:chOff x="4433604" y="3281358"/>
              <a:chExt cx="2266950" cy="2181225"/>
            </a:xfrm>
          </p:grpSpPr>
          <p:sp>
            <p:nvSpPr>
              <p:cNvPr id="36875" name="Oval 7">
                <a:extLst>
                  <a:ext uri="{FF2B5EF4-FFF2-40B4-BE49-F238E27FC236}">
                    <a16:creationId xmlns:a16="http://schemas.microsoft.com/office/drawing/2014/main" id="{F13CD3E9-3A0D-4AC7-B74B-92419DE3F527}"/>
                  </a:ext>
                </a:extLst>
              </p:cNvPr>
              <p:cNvSpPr>
                <a:spLocks noChangeArrowheads="1"/>
              </p:cNvSpPr>
              <p:nvPr/>
            </p:nvSpPr>
            <p:spPr bwMode="auto">
              <a:xfrm>
                <a:off x="4433604" y="3281358"/>
                <a:ext cx="2266950" cy="2181225"/>
              </a:xfrm>
              <a:prstGeom prst="ellipse">
                <a:avLst/>
              </a:prstGeom>
              <a:solidFill>
                <a:srgbClr val="D7D2B7">
                  <a:alpha val="0"/>
                </a:srgbClr>
              </a:solidFill>
              <a:ln w="9525" algn="ctr">
                <a:solidFill>
                  <a:schemeClr val="tx1"/>
                </a:solidFill>
                <a:miter lim="800000"/>
                <a:headEnd/>
                <a:tailEnd/>
              </a:ln>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sp>
            <p:nvSpPr>
              <p:cNvPr id="36876" name="TextBox 8">
                <a:extLst>
                  <a:ext uri="{FF2B5EF4-FFF2-40B4-BE49-F238E27FC236}">
                    <a16:creationId xmlns:a16="http://schemas.microsoft.com/office/drawing/2014/main" id="{76D55E8F-EB0E-4820-A16A-BFE6D5F26077}"/>
                  </a:ext>
                </a:extLst>
              </p:cNvPr>
              <p:cNvSpPr txBox="1">
                <a:spLocks noChangeArrowheads="1"/>
              </p:cNvSpPr>
              <p:nvPr/>
            </p:nvSpPr>
            <p:spPr bwMode="auto">
              <a:xfrm>
                <a:off x="5143490" y="3971579"/>
                <a:ext cx="14001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800">
                    <a:latin typeface="Arial" panose="020B0604020202020204" pitchFamily="34" charset="0"/>
                  </a:rPr>
                  <a:t>Federal Jurisdiction</a:t>
                </a:r>
              </a:p>
            </p:txBody>
          </p:sp>
        </p:grpSp>
        <p:grpSp>
          <p:nvGrpSpPr>
            <p:cNvPr id="36872" name="Group 9">
              <a:extLst>
                <a:ext uri="{FF2B5EF4-FFF2-40B4-BE49-F238E27FC236}">
                  <a16:creationId xmlns:a16="http://schemas.microsoft.com/office/drawing/2014/main" id="{297D80B5-4880-4D37-828C-2F4FF180C1B9}"/>
                </a:ext>
              </a:extLst>
            </p:cNvPr>
            <p:cNvGrpSpPr>
              <a:grpSpLocks/>
            </p:cNvGrpSpPr>
            <p:nvPr/>
          </p:nvGrpSpPr>
          <p:grpSpPr bwMode="auto">
            <a:xfrm>
              <a:off x="3166772" y="3167053"/>
              <a:ext cx="2266950" cy="2181225"/>
              <a:chOff x="4433604" y="3281358"/>
              <a:chExt cx="2266950" cy="2181225"/>
            </a:xfrm>
          </p:grpSpPr>
          <p:sp>
            <p:nvSpPr>
              <p:cNvPr id="36873" name="Oval 10">
                <a:extLst>
                  <a:ext uri="{FF2B5EF4-FFF2-40B4-BE49-F238E27FC236}">
                    <a16:creationId xmlns:a16="http://schemas.microsoft.com/office/drawing/2014/main" id="{FAEEC4A6-8B5E-4AF4-903A-53FB1C57EC62}"/>
                  </a:ext>
                </a:extLst>
              </p:cNvPr>
              <p:cNvSpPr>
                <a:spLocks noChangeArrowheads="1"/>
              </p:cNvSpPr>
              <p:nvPr/>
            </p:nvSpPr>
            <p:spPr bwMode="auto">
              <a:xfrm>
                <a:off x="4433604" y="3281358"/>
                <a:ext cx="2266950" cy="2181225"/>
              </a:xfrm>
              <a:prstGeom prst="ellipse">
                <a:avLst/>
              </a:prstGeom>
              <a:solidFill>
                <a:srgbClr val="D7D2B7">
                  <a:alpha val="0"/>
                </a:srgbClr>
              </a:solidFill>
              <a:ln w="9525" algn="ctr">
                <a:solidFill>
                  <a:schemeClr val="tx1"/>
                </a:solidFill>
                <a:miter lim="800000"/>
                <a:headEnd/>
                <a:tailEnd/>
              </a:ln>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sp>
            <p:nvSpPr>
              <p:cNvPr id="36874" name="TextBox 11">
                <a:extLst>
                  <a:ext uri="{FF2B5EF4-FFF2-40B4-BE49-F238E27FC236}">
                    <a16:creationId xmlns:a16="http://schemas.microsoft.com/office/drawing/2014/main" id="{B37F2CC0-C5EF-4229-B824-131D8E4CF1E8}"/>
                  </a:ext>
                </a:extLst>
              </p:cNvPr>
              <p:cNvSpPr txBox="1">
                <a:spLocks noChangeArrowheads="1"/>
              </p:cNvSpPr>
              <p:nvPr/>
            </p:nvSpPr>
            <p:spPr bwMode="auto">
              <a:xfrm>
                <a:off x="4886041" y="4258353"/>
                <a:ext cx="14001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800">
                    <a:latin typeface="Arial" panose="020B0604020202020204" pitchFamily="34" charset="0"/>
                  </a:rPr>
                  <a:t>Provincial Jurisdiction</a:t>
                </a:r>
              </a:p>
            </p:txBody>
          </p:sp>
        </p:grpSp>
      </p:grpSp>
    </p:spTree>
    <p:extLst>
      <p:ext uri="{BB962C8B-B14F-4D97-AF65-F5344CB8AC3E}">
        <p14:creationId xmlns:p14="http://schemas.microsoft.com/office/powerpoint/2010/main" val="260514983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AD1B6-14CF-40EC-B412-9858679CEC0A}"/>
              </a:ext>
            </a:extLst>
          </p:cNvPr>
          <p:cNvSpPr>
            <a:spLocks noGrp="1"/>
          </p:cNvSpPr>
          <p:nvPr>
            <p:ph type="title"/>
          </p:nvPr>
        </p:nvSpPr>
        <p:spPr>
          <a:xfrm>
            <a:off x="457200" y="152400"/>
            <a:ext cx="8229600" cy="1143000"/>
          </a:xfrm>
        </p:spPr>
        <p:txBody>
          <a:bodyPr/>
          <a:lstStyle/>
          <a:p>
            <a:r>
              <a:rPr lang="en-CA" dirty="0"/>
              <a:t>What’s Not on the Table</a:t>
            </a:r>
          </a:p>
        </p:txBody>
      </p:sp>
      <p:sp>
        <p:nvSpPr>
          <p:cNvPr id="3" name="Content Placeholder 2">
            <a:extLst>
              <a:ext uri="{FF2B5EF4-FFF2-40B4-BE49-F238E27FC236}">
                <a16:creationId xmlns:a16="http://schemas.microsoft.com/office/drawing/2014/main" id="{F79CEBDE-E15A-4BB4-99E9-5843C88EF073}"/>
              </a:ext>
            </a:extLst>
          </p:cNvPr>
          <p:cNvSpPr>
            <a:spLocks noGrp="1"/>
          </p:cNvSpPr>
          <p:nvPr>
            <p:ph idx="1"/>
          </p:nvPr>
        </p:nvSpPr>
        <p:spPr>
          <a:xfrm>
            <a:off x="457200" y="1143000"/>
            <a:ext cx="8382000" cy="4191000"/>
          </a:xfrm>
        </p:spPr>
        <p:txBody>
          <a:bodyPr/>
          <a:lstStyle/>
          <a:p>
            <a:pPr>
              <a:defRPr/>
            </a:pPr>
            <a:r>
              <a:rPr lang="en-US" sz="1800" dirty="0"/>
              <a:t>First Nations who agree to enter an Indigenous Self-Government arrangement would have authority delegated to them by the central government and would be subject to the Canadian Constitution (3rd order of government)</a:t>
            </a:r>
            <a:br>
              <a:rPr lang="en-US" sz="1800" dirty="0"/>
            </a:br>
            <a:endParaRPr lang="en-US" sz="1800" dirty="0"/>
          </a:p>
          <a:p>
            <a:pPr>
              <a:defRPr/>
            </a:pPr>
            <a:r>
              <a:rPr lang="en-US" sz="1800" dirty="0"/>
              <a:t>This is not full sovereignty and it would therefore be impossible to have a true nation-to-nation relationship with other governments or fully exercise:</a:t>
            </a:r>
          </a:p>
          <a:p>
            <a:pPr lvl="1">
              <a:defRPr/>
            </a:pPr>
            <a:r>
              <a:rPr lang="en-US" sz="1800" dirty="0"/>
              <a:t>The right to self-determination</a:t>
            </a:r>
            <a:endParaRPr lang="en-CA" sz="1800" dirty="0"/>
          </a:p>
          <a:p>
            <a:pPr lvl="1"/>
            <a:r>
              <a:rPr lang="en-CA" sz="1800" dirty="0"/>
              <a:t>Free, prior, and informed consent on First Nations traditional territory </a:t>
            </a:r>
          </a:p>
          <a:p>
            <a:pPr lvl="1"/>
            <a:r>
              <a:rPr lang="en-CA" sz="1800" dirty="0"/>
              <a:t>The right to have treaties recognized as international instruments</a:t>
            </a:r>
          </a:p>
          <a:p>
            <a:pPr lvl="1"/>
            <a:r>
              <a:rPr lang="en-CA" sz="1800" dirty="0"/>
              <a:t>Pre-existing jurisdiction and inherent rights </a:t>
            </a:r>
          </a:p>
          <a:p>
            <a:pPr marL="457200" lvl="1" indent="0">
              <a:buNone/>
            </a:pPr>
            <a:endParaRPr lang="en-CA" sz="1800" dirty="0"/>
          </a:p>
          <a:p>
            <a:r>
              <a:rPr lang="en-US" sz="1800" dirty="0"/>
              <a:t>The Framework, as guided by the 10 Principles, is the Federal Government’s attempt to harmonize a watered-down version of UNDRIP with Canadian law. Full implementation of UNDRIP is also off the table. </a:t>
            </a:r>
            <a:endParaRPr lang="en-CA" sz="1800" dirty="0"/>
          </a:p>
        </p:txBody>
      </p:sp>
    </p:spTree>
    <p:extLst>
      <p:ext uri="{BB962C8B-B14F-4D97-AF65-F5344CB8AC3E}">
        <p14:creationId xmlns:p14="http://schemas.microsoft.com/office/powerpoint/2010/main" val="3472194874"/>
      </p:ext>
    </p:extLst>
  </p:cSld>
  <p:clrMapOvr>
    <a:masterClrMapping/>
  </p:clrMapOvr>
</p:sld>
</file>

<file path=ppt/theme/theme1.xml><?xml version="1.0" encoding="utf-8"?>
<a:theme xmlns:a="http://schemas.openxmlformats.org/drawingml/2006/main" name="AIAI-PPT-Template-FIRE">
  <a:themeElements>
    <a:clrScheme name="AIAI">
      <a:dk1>
        <a:srgbClr val="000000"/>
      </a:dk1>
      <a:lt1>
        <a:sysClr val="window" lastClr="FFFFFF"/>
      </a:lt1>
      <a:dk2>
        <a:srgbClr val="CE1F26"/>
      </a:dk2>
      <a:lt2>
        <a:srgbClr val="F2F2F2"/>
      </a:lt2>
      <a:accent1>
        <a:srgbClr val="6054A3"/>
      </a:accent1>
      <a:accent2>
        <a:srgbClr val="CE1F26"/>
      </a:accent2>
      <a:accent3>
        <a:srgbClr val="6DBF65"/>
      </a:accent3>
      <a:accent4>
        <a:srgbClr val="00B3B4"/>
      </a:accent4>
      <a:accent5>
        <a:srgbClr val="6054A3"/>
      </a:accent5>
      <a:accent6>
        <a:srgbClr val="00B3B4"/>
      </a:accent6>
      <a:hlink>
        <a:srgbClr val="6054A3"/>
      </a:hlink>
      <a:folHlink>
        <a:srgbClr val="6054A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AIAI-PPT-Template-FIRE</Template>
  <TotalTime>3287</TotalTime>
  <Words>362</Words>
  <Application>Microsoft Office PowerPoint</Application>
  <PresentationFormat>On-screen Show (4:3)</PresentationFormat>
  <Paragraphs>69</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Open Sans</vt:lpstr>
      <vt:lpstr>Open Sans Condensed Light</vt:lpstr>
      <vt:lpstr>Times New Roman</vt:lpstr>
      <vt:lpstr>AIAI-PPT-Template-FIRE</vt:lpstr>
      <vt:lpstr> Canada’s Recognition and Implementation of Indigenous Rights Framework </vt:lpstr>
      <vt:lpstr>General Information </vt:lpstr>
      <vt:lpstr>Timeline </vt:lpstr>
      <vt:lpstr>Federal Framework: Two Main Components </vt:lpstr>
      <vt:lpstr>1. Indigenous Self-Government</vt:lpstr>
      <vt:lpstr>2. A New Fiscal Relationship </vt:lpstr>
      <vt:lpstr>What’s on the Table </vt:lpstr>
      <vt:lpstr>Canada’s Proposal: Indigenous Third Order of Government </vt:lpstr>
      <vt:lpstr>What’s Not on the Table</vt:lpstr>
      <vt:lpstr>Nation-to-Nation</vt:lpstr>
      <vt:lpstr>Unknowns</vt:lpstr>
    </vt:vector>
  </TitlesOfParts>
  <Company>Chiefs of Ontario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RECLAIMING OUR NATIONS</dc:title>
  <dc:creator>BoardRoom</dc:creator>
  <cp:lastModifiedBy>Chris Hoyos</cp:lastModifiedBy>
  <cp:revision>115</cp:revision>
  <cp:lastPrinted>2018-04-18T21:42:01Z</cp:lastPrinted>
  <dcterms:created xsi:type="dcterms:W3CDTF">2015-05-21T19:43:27Z</dcterms:created>
  <dcterms:modified xsi:type="dcterms:W3CDTF">2018-07-03T17:18:03Z</dcterms:modified>
</cp:coreProperties>
</file>