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8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00" d="100"/>
          <a:sy n="100" d="100"/>
        </p:scale>
        <p:origin x="-2892" y="43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2737280"/>
            <a:ext cx="1485900" cy="24384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42900" y="2737280"/>
            <a:ext cx="4743450" cy="24384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" y="196425"/>
            <a:ext cx="5029200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196425"/>
            <a:ext cx="1467035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72100" y="366185"/>
            <a:ext cx="12573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2100" y="3856369"/>
            <a:ext cx="1200151" cy="219456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85750" y="3856369"/>
            <a:ext cx="4743450" cy="219456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96584"/>
            <a:ext cx="303014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251200"/>
            <a:ext cx="303014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96584"/>
            <a:ext cx="303133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251200"/>
            <a:ext cx="303133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" y="201225"/>
            <a:ext cx="6623852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14300" y="203200"/>
            <a:ext cx="5029200" cy="873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401"/>
            <a:ext cx="440055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9814" y="2840736"/>
            <a:ext cx="1255014" cy="3755136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369814" y="609600"/>
            <a:ext cx="1256745" cy="2231136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00" y="203200"/>
            <a:ext cx="5029200" cy="87376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2100" y="2844800"/>
            <a:ext cx="1257300" cy="39624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372100" y="613664"/>
            <a:ext cx="1257300" cy="2231136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4300" y="2179962"/>
            <a:ext cx="6623852" cy="67273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3201"/>
            <a:ext cx="6610535" cy="17952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474463"/>
            <a:ext cx="6285945" cy="1405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0" y="2292095"/>
            <a:ext cx="6305920" cy="587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166" y="8475133"/>
            <a:ext cx="1600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BE7AF43-EA67-40C4-B60A-DEC79C43AF5D}" type="datetimeFigureOut">
              <a:rPr lang="en-CA" smtClean="0"/>
              <a:t>2019-04-25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8475133"/>
            <a:ext cx="25146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6010" y="8473440"/>
            <a:ext cx="437225" cy="36576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68BBE13-FEF5-44B3-9D51-CD4EF9CD75E4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canadagc.ca/nihb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899592"/>
            <a:ext cx="6172200" cy="1080120"/>
          </a:xfrm>
        </p:spPr>
        <p:txBody>
          <a:bodyPr>
            <a:normAutofit/>
          </a:bodyPr>
          <a:lstStyle/>
          <a:p>
            <a:r>
              <a:rPr lang="en-US" spc="0" dirty="0" smtClean="0">
                <a:solidFill>
                  <a:schemeClr val="accent4"/>
                </a:solidFill>
                <a:effectLst/>
              </a:rPr>
              <a:t>Ontario Region</a:t>
            </a:r>
            <a:r>
              <a:rPr lang="en-US" sz="3600" spc="0" dirty="0" smtClean="0">
                <a:solidFill>
                  <a:schemeClr val="accent4"/>
                </a:solidFill>
                <a:effectLst/>
              </a:rPr>
              <a:t/>
            </a:r>
            <a:br>
              <a:rPr lang="en-US" sz="3600" spc="0" dirty="0" smtClean="0">
                <a:solidFill>
                  <a:schemeClr val="accent4"/>
                </a:solidFill>
                <a:effectLst/>
              </a:rPr>
            </a:br>
            <a:r>
              <a:rPr lang="en-US" sz="1800" spc="0" dirty="0" smtClean="0">
                <a:solidFill>
                  <a:schemeClr val="accent4"/>
                </a:solidFill>
              </a:rPr>
              <a:t>NIHB VISION BENEFITS</a:t>
            </a:r>
            <a:r>
              <a:rPr lang="en-US" sz="3600" spc="0" dirty="0" smtClean="0">
                <a:solidFill>
                  <a:schemeClr val="accent4"/>
                </a:solidFill>
              </a:rPr>
              <a:t/>
            </a:r>
            <a:br>
              <a:rPr lang="en-US" sz="3600" spc="0" dirty="0" smtClean="0">
                <a:solidFill>
                  <a:schemeClr val="accent4"/>
                </a:solidFill>
              </a:rPr>
            </a:br>
            <a:r>
              <a:rPr lang="en-US" sz="1100" spc="0" dirty="0" smtClean="0">
                <a:solidFill>
                  <a:schemeClr val="accent4"/>
                </a:solidFill>
              </a:rPr>
              <a:t>INCREASE TO EYE EXAM RATES</a:t>
            </a:r>
            <a:endParaRPr lang="en-CA" sz="1100" spc="0" dirty="0">
              <a:solidFill>
                <a:schemeClr val="accent4"/>
              </a:solidFill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365104" y="5063862"/>
            <a:ext cx="2343150" cy="3828618"/>
            <a:chOff x="8550" y="8460"/>
            <a:chExt cx="3690" cy="7380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8550" y="8460"/>
              <a:ext cx="3690" cy="7380"/>
              <a:chOff x="8550" y="8460"/>
              <a:chExt cx="3690" cy="7380"/>
            </a:xfrm>
          </p:grpSpPr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8550" y="8460"/>
                <a:ext cx="3690" cy="7380"/>
              </a:xfrm>
              <a:custGeom>
                <a:avLst/>
                <a:gdLst>
                  <a:gd name="T0" fmla="+- 0 8550 8550"/>
                  <a:gd name="T1" fmla="*/ T0 w 3690"/>
                  <a:gd name="T2" fmla="+- 0 15839 8460"/>
                  <a:gd name="T3" fmla="*/ 15839 h 7380"/>
                  <a:gd name="T4" fmla="+- 0 12240 8550"/>
                  <a:gd name="T5" fmla="*/ T4 w 3690"/>
                  <a:gd name="T6" fmla="+- 0 15839 8460"/>
                  <a:gd name="T7" fmla="*/ 15839 h 7380"/>
                  <a:gd name="T8" fmla="+- 0 12240 8550"/>
                  <a:gd name="T9" fmla="*/ T8 w 3690"/>
                  <a:gd name="T10" fmla="+- 0 8460 8460"/>
                  <a:gd name="T11" fmla="*/ 8460 h 7380"/>
                  <a:gd name="T12" fmla="+- 0 8550 8550"/>
                  <a:gd name="T13" fmla="*/ T12 w 3690"/>
                  <a:gd name="T14" fmla="+- 0 8460 8460"/>
                  <a:gd name="T15" fmla="*/ 8460 h 7380"/>
                  <a:gd name="T16" fmla="+- 0 8550 8550"/>
                  <a:gd name="T17" fmla="*/ T16 w 3690"/>
                  <a:gd name="T18" fmla="+- 0 15839 8460"/>
                  <a:gd name="T19" fmla="*/ 15839 h 738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3690" h="7380">
                    <a:moveTo>
                      <a:pt x="0" y="7379"/>
                    </a:moveTo>
                    <a:lnTo>
                      <a:pt x="3690" y="7379"/>
                    </a:lnTo>
                    <a:lnTo>
                      <a:pt x="3690" y="0"/>
                    </a:lnTo>
                    <a:lnTo>
                      <a:pt x="0" y="0"/>
                    </a:lnTo>
                    <a:lnTo>
                      <a:pt x="0" y="7379"/>
                    </a:lnTo>
                    <a:close/>
                  </a:path>
                </a:pathLst>
              </a:custGeom>
              <a:solidFill>
                <a:srgbClr val="97A6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CA"/>
              </a:p>
            </p:txBody>
          </p:sp>
          <p:pic>
            <p:nvPicPr>
              <p:cNvPr id="7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50" y="14342"/>
                <a:ext cx="2370" cy="6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" name="TextBox 9"/>
          <p:cNvSpPr txBox="1"/>
          <p:nvPr/>
        </p:nvSpPr>
        <p:spPr>
          <a:xfrm>
            <a:off x="4492563" y="5352288"/>
            <a:ext cx="20882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lvl="0" indent="0">
              <a:buNone/>
            </a:pPr>
            <a:r>
              <a:rPr lang="en-US" sz="800" b="1" dirty="0" smtClean="0">
                <a:latin typeface="Calibri" panose="020F0502020204030204" pitchFamily="34" charset="0"/>
              </a:rPr>
              <a:t>FNIHB Ontario Region </a:t>
            </a:r>
            <a:r>
              <a:rPr lang="en-US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NIHB contacts:</a:t>
            </a:r>
            <a:endParaRPr lang="en-CA" sz="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800" b="1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CA" sz="800" b="1" dirty="0">
                <a:latin typeface="Calibri" panose="020F0502020204030204" pitchFamily="34" charset="0"/>
              </a:rPr>
              <a:t>Ontario Region Client Information Line</a:t>
            </a:r>
            <a:endParaRPr lang="en-CA" sz="8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CA" sz="800" dirty="0" smtClean="0">
                <a:latin typeface="Calibri" panose="020F0502020204030204" pitchFamily="34" charset="0"/>
              </a:rPr>
              <a:t>1-800-640-0642</a:t>
            </a:r>
            <a:endParaRPr lang="en-CA" sz="8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fr-CA" sz="800" dirty="0">
                <a:latin typeface="Calibri" panose="020F0502020204030204" pitchFamily="34" charset="0"/>
              </a:rPr>
              <a:t> </a:t>
            </a:r>
            <a:endParaRPr lang="en-CA" sz="8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CA" sz="8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CA" sz="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CA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 </a:t>
            </a:r>
            <a:endParaRPr lang="en-CA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332656" y="2509317"/>
            <a:ext cx="61316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CA" sz="1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Non-Insured Health Benefits (NIHB) Program is increasing the amount allowable for eye examinations. </a:t>
            </a:r>
          </a:p>
          <a:p>
            <a:pPr>
              <a:spcAft>
                <a:spcPts val="1200"/>
              </a:spcAft>
            </a:pPr>
            <a:r>
              <a:rPr lang="en-CA" sz="1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exam rate will increase from </a:t>
            </a:r>
            <a:r>
              <a:rPr lang="en-CA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$43.80 </a:t>
            </a:r>
            <a:r>
              <a:rPr lang="en-CA" sz="1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CA" sz="1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$51.10</a:t>
            </a:r>
            <a:r>
              <a:rPr lang="en-CA" sz="1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This change is being implemented to allow the Program to better align with public benefit </a:t>
            </a:r>
            <a:r>
              <a:rPr lang="en-CA" sz="12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plans.</a:t>
            </a:r>
            <a:endParaRPr lang="en-CA" sz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CA" sz="1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new rate will take effect May 1, 2019 and will apply to eye exams occurring on or after this date. </a:t>
            </a:r>
            <a:endParaRPr lang="en-CA" sz="12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CA" sz="1200" dirty="0">
                <a:latin typeface="Arial" panose="020B0604020202020204" pitchFamily="34" charset="0"/>
                <a:cs typeface="Arial" panose="020B0604020202020204" pitchFamily="34" charset="0"/>
              </a:rPr>
              <a:t>An updated Vision Care Guide (Benefit List and Framework) will be posted on the Non Insured Health Benefits website (</a:t>
            </a:r>
            <a:r>
              <a:rPr lang="en-CA" sz="1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www.healthcanada.gc.ca/nihb</a:t>
            </a:r>
            <a:r>
              <a:rPr lang="en-CA" sz="1200" dirty="0">
                <a:latin typeface="Arial" panose="020B0604020202020204" pitchFamily="34" charset="0"/>
                <a:cs typeface="Arial" panose="020B0604020202020204" pitchFamily="34" charset="0"/>
              </a:rPr>
              <a:t>) early July 2019. </a:t>
            </a:r>
          </a:p>
          <a:p>
            <a:pPr>
              <a:spcAft>
                <a:spcPts val="1200"/>
              </a:spcAft>
            </a:pPr>
            <a:r>
              <a:rPr lang="en-CA" sz="12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CA" sz="12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questions or concerns please contact the Ontario Regional office at the </a:t>
            </a:r>
            <a:r>
              <a:rPr lang="en-CA" sz="12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provided.</a:t>
            </a:r>
            <a:endParaRPr lang="en-CA" sz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251520"/>
            <a:ext cx="316835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95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lletin_Template">
  <a:themeElements>
    <a:clrScheme name="Custom 7">
      <a:dk1>
        <a:srgbClr val="292934"/>
      </a:dk1>
      <a:lt1>
        <a:srgbClr val="FFFFFF"/>
      </a:lt1>
      <a:dk2>
        <a:srgbClr val="FFFFFF"/>
      </a:dk2>
      <a:lt2>
        <a:srgbClr val="D8DDE3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Bulletin_Template</Template>
  <TotalTime>135</TotalTime>
  <Words>128</Words>
  <Application>Microsoft Office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Bulletin_Template</vt:lpstr>
      <vt:lpstr>Ontario Region NIHB VISION BENEFITS INCREASE TO EYE EXAM RATES</vt:lpstr>
    </vt:vector>
  </TitlesOfParts>
  <Company>Health Canada - Santé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&lt;Insert title&gt; &lt;Insert subtitle&gt; &lt;insert sub-sub title&gt;</dc:title>
  <dc:creator>Heather Larsen</dc:creator>
  <cp:lastModifiedBy>Laura O'Neil</cp:lastModifiedBy>
  <cp:revision>15</cp:revision>
  <cp:lastPrinted>2019-04-24T13:56:22Z</cp:lastPrinted>
  <dcterms:created xsi:type="dcterms:W3CDTF">2016-06-17T12:19:13Z</dcterms:created>
  <dcterms:modified xsi:type="dcterms:W3CDTF">2019-04-25T18:57:24Z</dcterms:modified>
</cp:coreProperties>
</file>